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7" r:id="rId3"/>
  </p:sldIdLst>
  <p:sldSz cx="32397700" cy="43192700"/>
  <p:notesSz cx="6858000" cy="9144000"/>
  <p:embeddedFontLst>
    <p:embeddedFont>
      <p:font typeface="Arial Bold" panose="020B0704020202020204" pitchFamily="34" charset="0"/>
      <p:regular r:id="rId4"/>
      <p:bold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360C34-90DF-A71E-CBA1-D9CDA26DF353}" name="thiagosardenberg@ibc.gov.br" initials="th" userId="S::urn:spo:guest#thiagosardenberg@ibc.gov.br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004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2AD6CD-5FCE-E149-C684-F31B3F36E564}" v="3" dt="2025-07-21T12:43:35.2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509" y="-4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font" Target="fonts/font2.fntdata"/><Relationship Id="rId10" Type="http://schemas.microsoft.com/office/2016/11/relationships/changesInfo" Target="changesInfos/changesInfo1.xml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Oka" userId="S::cecilia.oka@laramara.org.br::3f80fce4-3fa5-42ec-a7f4-2335df8847a1" providerId="AD" clId="Web-{252AD6CD-5FCE-E149-C684-F31B3F36E564}"/>
    <pc:docChg chg="addSld delSld modSld">
      <pc:chgData name="Cecilia Oka" userId="S::cecilia.oka@laramara.org.br::3f80fce4-3fa5-42ec-a7f4-2335df8847a1" providerId="AD" clId="Web-{252AD6CD-5FCE-E149-C684-F31B3F36E564}" dt="2025-07-21T12:43:35.277" v="2" actId="14100"/>
      <pc:docMkLst>
        <pc:docMk/>
      </pc:docMkLst>
      <pc:sldChg chg="del">
        <pc:chgData name="Cecilia Oka" userId="S::cecilia.oka@laramara.org.br::3f80fce4-3fa5-42ec-a7f4-2335df8847a1" providerId="AD" clId="Web-{252AD6CD-5FCE-E149-C684-F31B3F36E564}" dt="2025-07-21T12:43:14.057" v="1"/>
        <pc:sldMkLst>
          <pc:docMk/>
          <pc:sldMk cId="33585402" sldId="257"/>
        </pc:sldMkLst>
      </pc:sldChg>
      <pc:sldChg chg="modSp add">
        <pc:chgData name="Cecilia Oka" userId="S::cecilia.oka@laramara.org.br::3f80fce4-3fa5-42ec-a7f4-2335df8847a1" providerId="AD" clId="Web-{252AD6CD-5FCE-E149-C684-F31B3F36E564}" dt="2025-07-21T12:43:35.277" v="2" actId="14100"/>
        <pc:sldMkLst>
          <pc:docMk/>
          <pc:sldMk cId="1578940729" sldId="267"/>
        </pc:sldMkLst>
        <pc:spChg chg="mod">
          <ac:chgData name="Cecilia Oka" userId="S::cecilia.oka@laramara.org.br::3f80fce4-3fa5-42ec-a7f4-2335df8847a1" providerId="AD" clId="Web-{252AD6CD-5FCE-E149-C684-F31B3F36E564}" dt="2025-07-21T12:43:35.277" v="2" actId="14100"/>
          <ac:spMkLst>
            <pc:docMk/>
            <pc:sldMk cId="1578940729" sldId="267"/>
            <ac:spMk id="2" creationId="{00000000-0000-0000-0000-000000000000}"/>
          </ac:spMkLst>
        </pc:spChg>
      </pc:sldChg>
    </pc:docChg>
  </pc:docChgLst>
  <pc:docChgLst>
    <pc:chgData name="thiagosardenberg@ibc.gov.br" userId="S::urn:spo:guest#thiagosardenberg@ibc.gov.br::" providerId="AD" clId="Web-{19F87686-411C-BC6C-C5F8-F50C0401F01C}"/>
    <pc:docChg chg="mod modSld">
      <pc:chgData name="thiagosardenberg@ibc.gov.br" userId="S::urn:spo:guest#thiagosardenberg@ibc.gov.br::" providerId="AD" clId="Web-{19F87686-411C-BC6C-C5F8-F50C0401F01C}" dt="2025-06-30T01:05:13.864" v="6"/>
      <pc:docMkLst>
        <pc:docMk/>
      </pc:docMkLst>
      <pc:sldChg chg="modSp">
        <pc:chgData name="thiagosardenberg@ibc.gov.br" userId="S::urn:spo:guest#thiagosardenberg@ibc.gov.br::" providerId="AD" clId="Web-{19F87686-411C-BC6C-C5F8-F50C0401F01C}" dt="2025-06-30T01:03:38.486" v="5" actId="20577"/>
        <pc:sldMkLst>
          <pc:docMk/>
          <pc:sldMk cId="0" sldId="256"/>
        </pc:sldMkLst>
        <pc:spChg chg="mod">
          <ac:chgData name="thiagosardenberg@ibc.gov.br" userId="S::urn:spo:guest#thiagosardenberg@ibc.gov.br::" providerId="AD" clId="Web-{19F87686-411C-BC6C-C5F8-F50C0401F01C}" dt="2025-06-30T01:03:38.486" v="5" actId="20577"/>
          <ac:spMkLst>
            <pc:docMk/>
            <pc:sldMk cId="0" sldId="256"/>
            <ac:spMk id="1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19578" y="10557726"/>
            <a:ext cx="14783207" cy="26329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INTRODUÇÃO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499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40)​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OBJETIVOS  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499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40)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MÉTODO </a:t>
            </a:r>
            <a:r>
              <a:rPr lang="en-US" sz="4499" b="1" dirty="0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(</a:t>
            </a:r>
            <a:r>
              <a:rPr lang="en-US" sz="4499" b="1" dirty="0" err="1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ou</a:t>
            </a: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 DESENVOLVIMENTO </a:t>
            </a:r>
            <a:r>
              <a:rPr lang="en-US" sz="4499" b="1" dirty="0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– para </a:t>
            </a:r>
            <a:r>
              <a:rPr lang="en-US" sz="4499" b="1" dirty="0" err="1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Relatos</a:t>
            </a:r>
            <a:r>
              <a:rPr lang="en-US" sz="4499" b="1" dirty="0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4499" b="1" dirty="0" err="1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Experiência</a:t>
            </a:r>
            <a:r>
              <a:rPr lang="en-US" sz="4499" b="1" dirty="0">
                <a:solidFill>
                  <a:schemeClr val="bg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)</a:t>
            </a: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499" b="1" dirty="0" err="1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40)​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RESULTADOS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ou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continuação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do </a:t>
            </a:r>
            <a:r>
              <a:rPr lang="en-US" sz="4000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DESENVOLVIMENTO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–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para 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Relatos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Experiência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) (Fonte Arial/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​Lorem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Excepteur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obcaecat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cupiditat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proident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culpa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officia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deserunt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mollit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40)​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565709" y="10842161"/>
            <a:ext cx="14765102" cy="3036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CONSIDERAÇÕES FINAIS 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499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(Fonte Arial/</a:t>
            </a:r>
            <a:r>
              <a:rPr lang="en-US" sz="4000" dirty="0" err="1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4000" dirty="0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 40)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​​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004AAD"/>
                </a:solidFill>
                <a:latin typeface="Arial Bold"/>
                <a:ea typeface="Arial Bold"/>
                <a:cs typeface="Arial Bold"/>
                <a:sym typeface="Arial Bold"/>
              </a:rPr>
              <a:t>REFERÊNCIAS</a:t>
            </a:r>
            <a:r>
              <a:rPr lang="en-US" sz="4499" b="1" dirty="0">
                <a:solidFill>
                  <a:srgbClr val="737373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499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499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45)​</a:t>
            </a:r>
          </a:p>
          <a:p>
            <a:pPr marL="863601" lvl="1" indent="-431801" algn="l">
              <a:lnSpc>
                <a:spcPts val="5600"/>
              </a:lnSpc>
              <a:buAutoNum type="arabicPeriod"/>
            </a:pP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nostrum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3601" lvl="1" indent="-431801" algn="l">
              <a:lnSpc>
                <a:spcPts val="5600"/>
              </a:lnSpc>
              <a:buAutoNum type="arabicPeriod"/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nisi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Excepteur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obcaecat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3601" lvl="1" indent="-431801" algn="l">
              <a:lnSpc>
                <a:spcPts val="5600"/>
              </a:lnSpc>
              <a:buAutoNum type="arabicPeriod"/>
            </a:pP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cupiditat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proident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culpa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officia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deserunt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mollit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laborum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(Fonte Arial/</a:t>
            </a:r>
            <a:r>
              <a:rPr lang="en-US" sz="4000" b="1" dirty="0" err="1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corpo</a:t>
            </a:r>
            <a:r>
              <a:rPr lang="en-US" sz="4000" b="1" dirty="0">
                <a:solidFill>
                  <a:srgbClr val="5F5F5F"/>
                </a:solidFill>
                <a:latin typeface="Arial Bold"/>
                <a:ea typeface="Arial Bold"/>
                <a:cs typeface="Arial Bold"/>
                <a:sym typeface="Arial Bold"/>
              </a:rPr>
              <a:t> 36)</a:t>
            </a:r>
          </a:p>
        </p:txBody>
      </p:sp>
      <p:sp>
        <p:nvSpPr>
          <p:cNvPr id="4" name="Freeform 4"/>
          <p:cNvSpPr/>
          <p:nvPr/>
        </p:nvSpPr>
        <p:spPr>
          <a:xfrm>
            <a:off x="16565709" y="15889924"/>
            <a:ext cx="8528726" cy="5685818"/>
          </a:xfrm>
          <a:custGeom>
            <a:avLst/>
            <a:gdLst/>
            <a:ahLst/>
            <a:cxnLst/>
            <a:rect l="l" t="t" r="r" b="b"/>
            <a:pathLst>
              <a:path w="8528726" h="5685818">
                <a:moveTo>
                  <a:pt x="0" y="0"/>
                </a:moveTo>
                <a:lnTo>
                  <a:pt x="8528726" y="0"/>
                </a:lnTo>
                <a:lnTo>
                  <a:pt x="8528726" y="5685817"/>
                </a:lnTo>
                <a:lnTo>
                  <a:pt x="0" y="56858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565709" y="24438262"/>
            <a:ext cx="8528726" cy="5685818"/>
          </a:xfrm>
          <a:custGeom>
            <a:avLst/>
            <a:gdLst/>
            <a:ahLst/>
            <a:cxnLst/>
            <a:rect l="l" t="t" r="r" b="b"/>
            <a:pathLst>
              <a:path w="8528726" h="5685818">
                <a:moveTo>
                  <a:pt x="0" y="0"/>
                </a:moveTo>
                <a:lnTo>
                  <a:pt x="8528726" y="0"/>
                </a:lnTo>
                <a:lnTo>
                  <a:pt x="8528726" y="5685817"/>
                </a:lnTo>
                <a:lnTo>
                  <a:pt x="0" y="56858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6382"/>
            </a:stretch>
          </a:blip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250" y="35998150"/>
            <a:ext cx="8305800" cy="748227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5194" y="-1544749"/>
            <a:ext cx="32400000" cy="11041531"/>
            <a:chOff x="0" y="0"/>
            <a:chExt cx="2709333" cy="92330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09333" cy="923308"/>
            </a:xfrm>
            <a:custGeom>
              <a:avLst/>
              <a:gdLst/>
              <a:ahLst/>
              <a:cxnLst/>
              <a:rect l="l" t="t" r="r" b="b"/>
              <a:pathLst>
                <a:path w="2709333" h="923308">
                  <a:moveTo>
                    <a:pt x="37993" y="0"/>
                  </a:moveTo>
                  <a:lnTo>
                    <a:pt x="2671340" y="0"/>
                  </a:lnTo>
                  <a:cubicBezTo>
                    <a:pt x="2692323" y="0"/>
                    <a:pt x="2709333" y="17010"/>
                    <a:pt x="2709333" y="37993"/>
                  </a:cubicBezTo>
                  <a:lnTo>
                    <a:pt x="2709333" y="885316"/>
                  </a:lnTo>
                  <a:cubicBezTo>
                    <a:pt x="2709333" y="906298"/>
                    <a:pt x="2692323" y="923308"/>
                    <a:pt x="2671340" y="923308"/>
                  </a:cubicBezTo>
                  <a:lnTo>
                    <a:pt x="37993" y="923308"/>
                  </a:lnTo>
                  <a:cubicBezTo>
                    <a:pt x="17010" y="923308"/>
                    <a:pt x="0" y="906298"/>
                    <a:pt x="0" y="885316"/>
                  </a:cubicBezTo>
                  <a:lnTo>
                    <a:pt x="0" y="37993"/>
                  </a:lnTo>
                  <a:cubicBezTo>
                    <a:pt x="0" y="17010"/>
                    <a:pt x="17010" y="0"/>
                    <a:pt x="3799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38125"/>
              <a:ext cx="2709333" cy="1161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4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28687603" y="20278396"/>
            <a:ext cx="2643208" cy="2643208"/>
          </a:xfrm>
          <a:custGeom>
            <a:avLst/>
            <a:gdLst/>
            <a:ahLst/>
            <a:cxnLst/>
            <a:rect l="l" t="t" r="r" b="b"/>
            <a:pathLst>
              <a:path w="2643208" h="2643208">
                <a:moveTo>
                  <a:pt x="0" y="0"/>
                </a:moveTo>
                <a:lnTo>
                  <a:pt x="2643208" y="0"/>
                </a:lnTo>
                <a:lnTo>
                  <a:pt x="2643208" y="2643208"/>
                </a:lnTo>
                <a:lnTo>
                  <a:pt x="0" y="26432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19578" y="827797"/>
            <a:ext cx="30211233" cy="1787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TITULO</a:t>
            </a:r>
          </a:p>
          <a:p>
            <a:pPr algn="ctr">
              <a:lnSpc>
                <a:spcPts val="2900"/>
              </a:lnSpc>
            </a:pPr>
            <a:r>
              <a:rPr lang="en-US" sz="5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(Fonte Arial/Corpo 60)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01262" y="3173325"/>
            <a:ext cx="15997476" cy="386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Autor/a 1 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nome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completo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instituição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cidade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país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origem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contato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)​ Autor/a 2 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nome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completo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instituição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cidade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país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origem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,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contato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)​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Autor/a 3 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nome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completo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instituição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cidade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país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origem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contato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)​</a:t>
            </a:r>
            <a:endParaRPr lang="en-US" sz="3600" b="1" dirty="0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  <a:p>
            <a:pPr algn="just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Autor/a 4 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nome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completo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instituição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cidade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país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origem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contato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)​</a:t>
            </a:r>
            <a:endParaRPr lang="en-US">
              <a:ea typeface="Calibri"/>
              <a:cs typeface="Calibri"/>
            </a:endParaRP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</a:p>
          <a:p>
            <a:pPr algn="ctr">
              <a:lnSpc>
                <a:spcPts val="4284"/>
              </a:lnSpc>
            </a:pP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Palavras-chave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1;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2;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3;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4;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Palavra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5.</a:t>
            </a:r>
          </a:p>
          <a:p>
            <a:pPr algn="ctr">
              <a:lnSpc>
                <a:spcPts val="4284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(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fonte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Arial c. 36)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742140" y="7530822"/>
            <a:ext cx="11588671" cy="196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Agência Financiadora (Se houver): ​</a:t>
            </a:r>
          </a:p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SIGLA OU LOGO​</a:t>
            </a:r>
          </a:p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(Fonte Arial/Corpo 36)​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878003" y="21805685"/>
            <a:ext cx="10593928" cy="149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LEGENDA</a:t>
            </a:r>
          </a:p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amet, consectetur adipisci elit, sed eiusmod tempor incidunt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878003" y="30352679"/>
            <a:ext cx="10593928" cy="149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LEGENDA</a:t>
            </a:r>
          </a:p>
          <a:p>
            <a:pPr algn="l">
              <a:lnSpc>
                <a:spcPts val="3744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amet, consectetur adipisci elit, sed eiusmod tempor incidunt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24085" y="1868728"/>
            <a:ext cx="28030774" cy="14663765"/>
          </a:xfrm>
        </p:spPr>
        <p:txBody>
          <a:bodyPr>
            <a:noAutofit/>
          </a:bodyPr>
          <a:lstStyle>
            <a:defPPr>
              <a:defRPr lang="pt-BR"/>
            </a:defPPr>
            <a:lvl1pPr marL="0" algn="l" defTabSz="3628165" rtl="0" eaLnBrk="1" latinLnBrk="0" hangingPunct="1">
              <a:defRPr sz="70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14083" algn="l" defTabSz="3628165" rtl="0" eaLnBrk="1" latinLnBrk="0" hangingPunct="1">
              <a:defRPr sz="70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28165" algn="l" defTabSz="3628165" rtl="0" eaLnBrk="1" latinLnBrk="0" hangingPunct="1">
              <a:defRPr sz="70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42247" algn="l" defTabSz="3628165" rtl="0" eaLnBrk="1" latinLnBrk="0" hangingPunct="1">
              <a:defRPr sz="70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56329" algn="l" defTabSz="3628165" rtl="0" eaLnBrk="1" latinLnBrk="0" hangingPunct="1">
              <a:defRPr sz="70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70412" algn="l" defTabSz="3628165" rtl="0" eaLnBrk="1" latinLnBrk="0" hangingPunct="1">
              <a:defRPr sz="70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84495" algn="l" defTabSz="3628165" rtl="0" eaLnBrk="1" latinLnBrk="0" hangingPunct="1">
              <a:defRPr sz="70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98577" algn="l" defTabSz="3628165" rtl="0" eaLnBrk="1" latinLnBrk="0" hangingPunct="1">
              <a:defRPr sz="70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12659" algn="l" defTabSz="3628165" rtl="0" eaLnBrk="1" latinLnBrk="0" hangingPunct="1">
              <a:defRPr sz="70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t-BR" sz="2799" b="1" dirty="0">
                <a:latin typeface="Arial"/>
                <a:cs typeface="Arial"/>
              </a:rPr>
              <a:t>11º ENCONTRO MUNDIAL DA DEFICIÊNCIA VISUAL</a:t>
            </a:r>
            <a:br>
              <a:rPr lang="pt-BR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799" b="1" dirty="0">
                <a:latin typeface="Arial"/>
                <a:cs typeface="Arial"/>
              </a:rPr>
              <a:t>De 01 a 05 de setembro de 2025</a:t>
            </a:r>
            <a:br>
              <a:rPr lang="pt-BR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799" b="1" dirty="0">
                <a:latin typeface="Arial"/>
                <a:cs typeface="Arial"/>
              </a:rPr>
              <a:t>Local: Centro de Convenções Distrito Anhembi, São Paulo</a:t>
            </a:r>
            <a:br>
              <a:rPr lang="pt-BR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799" b="1" dirty="0">
                <a:solidFill>
                  <a:srgbClr val="212529"/>
                </a:solidFill>
                <a:latin typeface="Arial"/>
                <a:cs typeface="Arial"/>
              </a:rPr>
              <a:t>Orientações complementares para o pôster:</a:t>
            </a:r>
            <a:br>
              <a:rPr lang="pt-BR" sz="2799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799" dirty="0">
                <a:solidFill>
                  <a:srgbClr val="212529"/>
                </a:solidFill>
                <a:latin typeface="Arial"/>
                <a:cs typeface="Arial"/>
              </a:rPr>
              <a:t>  </a:t>
            </a:r>
            <a:r>
              <a:rPr lang="pt-BR" sz="2799" b="1" dirty="0">
                <a:solidFill>
                  <a:srgbClr val="212529"/>
                </a:solidFill>
                <a:latin typeface="Arial"/>
                <a:cs typeface="Arial"/>
              </a:rPr>
              <a:t>O layout do pôster apresentado Poster </a:t>
            </a:r>
            <a:r>
              <a:rPr lang="pt-BR" sz="2799" b="1" dirty="0" err="1">
                <a:solidFill>
                  <a:srgbClr val="212529"/>
                </a:solidFill>
                <a:latin typeface="Arial"/>
                <a:cs typeface="Arial"/>
              </a:rPr>
              <a:t>Template</a:t>
            </a:r>
            <a:r>
              <a:rPr lang="pt-BR" sz="2799" b="1" dirty="0">
                <a:solidFill>
                  <a:srgbClr val="212529"/>
                </a:solidFill>
                <a:latin typeface="Arial"/>
                <a:cs typeface="Arial"/>
              </a:rPr>
              <a:t> é uma sugestão, porém os itens abaixo devem ser respeitados: </a:t>
            </a:r>
            <a:br>
              <a:rPr lang="pt-BR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799" dirty="0">
                <a:solidFill>
                  <a:srgbClr val="212529"/>
                </a:solidFill>
                <a:latin typeface="Arial"/>
                <a:cs typeface="Arial"/>
              </a:rPr>
              <a:t>- As fontes devem ter  tamanhos indicados no Modelo.</a:t>
            </a:r>
            <a:br>
              <a:rPr lang="pt-BR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799" dirty="0">
                <a:solidFill>
                  <a:srgbClr val="212529"/>
                </a:solidFill>
                <a:latin typeface="Arial"/>
                <a:cs typeface="Arial"/>
              </a:rPr>
              <a:t>- </a:t>
            </a:r>
            <a:r>
              <a:rPr lang="pt-BR" sz="2799" dirty="0">
                <a:latin typeface="Arial"/>
                <a:cs typeface="Arial"/>
              </a:rPr>
              <a:t>Dimensões do pôster: 0,90 m de largura e 1,20 m de altura (orientação retrato – vertical).</a:t>
            </a:r>
            <a:br>
              <a:rPr lang="en-US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99" dirty="0">
                <a:latin typeface="Arial"/>
                <a:cs typeface="Arial"/>
              </a:rPr>
              <a:t>- </a:t>
            </a:r>
            <a:r>
              <a:rPr lang="pt-BR" sz="2799" dirty="0">
                <a:latin typeface="Arial"/>
                <a:cs typeface="Arial"/>
              </a:rPr>
              <a:t>Margens de 2,5 cm (mínimo) em torno da área de apresentação.</a:t>
            </a:r>
            <a:br>
              <a:rPr lang="en-US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99" dirty="0">
                <a:latin typeface="Arial"/>
                <a:cs typeface="Arial"/>
              </a:rPr>
              <a:t>- </a:t>
            </a:r>
            <a:r>
              <a:rPr lang="pt-BR" sz="2799" dirty="0">
                <a:latin typeface="Arial"/>
                <a:cs typeface="Arial"/>
              </a:rPr>
              <a:t>O tamanho das letras/fontes deve ser  conforme indicado no Poster </a:t>
            </a:r>
            <a:r>
              <a:rPr lang="pt-BR" sz="2799" dirty="0" err="1">
                <a:latin typeface="Arial"/>
                <a:cs typeface="Arial"/>
              </a:rPr>
              <a:t>Template</a:t>
            </a:r>
            <a:r>
              <a:rPr lang="pt-BR" sz="2799" dirty="0">
                <a:latin typeface="Arial"/>
                <a:cs typeface="Arial"/>
              </a:rPr>
              <a:t>.</a:t>
            </a:r>
            <a:br>
              <a:rPr lang="pt-BR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799" dirty="0">
                <a:latin typeface="Arial"/>
                <a:cs typeface="Arial"/>
              </a:rPr>
              <a:t>- Cores contrastantes (figura-fundo) são obrigatórias.</a:t>
            </a:r>
            <a:br>
              <a:rPr lang="en-US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99" dirty="0">
                <a:latin typeface="Arial"/>
                <a:cs typeface="Arial"/>
              </a:rPr>
              <a:t>- </a:t>
            </a:r>
            <a:r>
              <a:rPr lang="pt-BR" sz="2799" dirty="0">
                <a:solidFill>
                  <a:prstClr val="black"/>
                </a:solidFill>
                <a:latin typeface="Arial"/>
                <a:cs typeface="Arial"/>
              </a:rPr>
              <a:t>Tipo de material do pôster: lona (fosca ou brilhosa), papel gráfico, papel couchê ou papel offset.</a:t>
            </a:r>
            <a:br>
              <a:rPr lang="en-US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99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lang="pt-BR" sz="2799" dirty="0">
                <a:solidFill>
                  <a:srgbClr val="212529"/>
                </a:solidFill>
                <a:latin typeface="Arial"/>
                <a:cs typeface="Arial"/>
              </a:rPr>
              <a:t>Mantenha o design relativamente simples e organizado. Do ponto de vista estético, o pôster precisa conter pouco texto e informações diretas.</a:t>
            </a:r>
            <a:br>
              <a:rPr lang="en-US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99" dirty="0">
                <a:solidFill>
                  <a:srgbClr val="212529"/>
                </a:solidFill>
                <a:latin typeface="Arial"/>
                <a:cs typeface="Arial"/>
              </a:rPr>
              <a:t>- </a:t>
            </a:r>
            <a:r>
              <a:rPr lang="pt-BR" sz="2799" dirty="0">
                <a:solidFill>
                  <a:prstClr val="black"/>
                </a:solidFill>
                <a:latin typeface="Arial"/>
                <a:cs typeface="Arial"/>
              </a:rPr>
              <a:t>Para que haja acessibilidade para as pessoas com deficiência visual, o conteúdo do pôster deverá ser acessado via QR Código, bem como a descrição dos e</a:t>
            </a:r>
            <a:r>
              <a:rPr lang="pt-BR" sz="2799" dirty="0">
                <a:solidFill>
                  <a:srgbClr val="212529"/>
                </a:solidFill>
                <a:latin typeface="Arial"/>
                <a:cs typeface="Arial"/>
              </a:rPr>
              <a:t>lementos visuais (gráficos, fotografias, mapas, esquemas e outros) e de suas legendas. Além disso a dimensão desses elementos deve ser grande o suficiente para serem visualizados a uma distância de 2 m.</a:t>
            </a:r>
            <a:br>
              <a:rPr lang="pt-BR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99" dirty="0">
                <a:solidFill>
                  <a:srgbClr val="212529"/>
                </a:solidFill>
                <a:latin typeface="Arial"/>
                <a:cs typeface="Arial"/>
              </a:rPr>
              <a:t>- </a:t>
            </a:r>
            <a:r>
              <a:rPr lang="pt-BR" sz="2799" dirty="0">
                <a:solidFill>
                  <a:prstClr val="black"/>
                </a:solidFill>
                <a:latin typeface="Arial"/>
                <a:cs typeface="Arial"/>
              </a:rPr>
              <a:t>Inclua na parte superior do pôster:</a:t>
            </a:r>
            <a:br>
              <a:rPr lang="en-US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799" b="1" dirty="0">
                <a:latin typeface="Arial"/>
                <a:cs typeface="Arial"/>
              </a:rPr>
              <a:t>Centralizados e em negrito:</a:t>
            </a:r>
            <a:r>
              <a:rPr lang="pt-BR" sz="2799" dirty="0">
                <a:latin typeface="Arial"/>
                <a:cs typeface="Arial"/>
              </a:rPr>
              <a:t> Título; Autores, suas instituições (com cidade e país de origem) e contatos (e-mails);</a:t>
            </a:r>
            <a:r>
              <a:rPr lang="pt-BR" sz="2799" dirty="0">
                <a:solidFill>
                  <a:srgbClr val="212529"/>
                </a:solidFill>
                <a:latin typeface="Arial"/>
                <a:cs typeface="Arial"/>
              </a:rPr>
              <a:t> </a:t>
            </a:r>
            <a:r>
              <a:rPr lang="pt-BR" sz="2799" dirty="0">
                <a:latin typeface="Arial"/>
                <a:cs typeface="Arial"/>
              </a:rPr>
              <a:t>Palavras-chave (no mínimo 3 e no máximo 5). </a:t>
            </a:r>
            <a:r>
              <a:rPr lang="pt-BR" sz="2799" dirty="0">
                <a:solidFill>
                  <a:srgbClr val="212529"/>
                </a:solidFill>
                <a:latin typeface="Arial"/>
                <a:cs typeface="Arial"/>
              </a:rPr>
              <a:t>O tamanho da fonte do título/subtítulo deve ser grande (60) e para autores, instituições (36).</a:t>
            </a:r>
            <a:br>
              <a:rPr lang="en-US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99" dirty="0">
                <a:solidFill>
                  <a:srgbClr val="212529"/>
                </a:solidFill>
                <a:latin typeface="Arial"/>
                <a:cs typeface="Arial"/>
              </a:rPr>
              <a:t>- </a:t>
            </a:r>
            <a:r>
              <a:rPr lang="pt-BR" sz="2799" b="1" dirty="0">
                <a:latin typeface="Arial"/>
                <a:cs typeface="Arial"/>
              </a:rPr>
              <a:t>Os elementos do pôster podem ser dispostos de forma a destacar os pontos mais importantes:</a:t>
            </a:r>
            <a:r>
              <a:rPr lang="pt-BR" sz="2799" b="1" dirty="0">
                <a:solidFill>
                  <a:srgbClr val="212529"/>
                </a:solidFill>
                <a:latin typeface="Arial"/>
                <a:cs typeface="Arial"/>
              </a:rPr>
              <a:t> </a:t>
            </a:r>
            <a:r>
              <a:rPr lang="pt-BR" sz="2799" dirty="0">
                <a:latin typeface="Arial"/>
                <a:cs typeface="Arial"/>
              </a:rPr>
              <a:t>Introdução; Objetivo; Metodologia ou Descrição do desenvolvimento da prática (para relatos de experiência); Resultados; Conclusão ou Considerações Finais; Referências</a:t>
            </a:r>
            <a:r>
              <a:rPr lang="pt-BR" sz="2799" b="1" dirty="0">
                <a:latin typeface="Arial"/>
                <a:cs typeface="Arial"/>
              </a:rPr>
              <a:t>. Obs. </a:t>
            </a:r>
            <a:r>
              <a:rPr lang="pt-BR" sz="2799" dirty="0">
                <a:latin typeface="Arial"/>
                <a:cs typeface="Arial"/>
              </a:rPr>
              <a:t>O tamanho da fonte dos títulos de sessões devem ser 45 e dos textos, 40 (</a:t>
            </a:r>
            <a:r>
              <a:rPr lang="pt-BR" sz="2799" dirty="0">
                <a:solidFill>
                  <a:srgbClr val="212529"/>
                </a:solidFill>
                <a:latin typeface="Arial"/>
                <a:cs typeface="Arial"/>
              </a:rPr>
              <a:t>deve ser grande o suficiente para facilitar a leitura a 2 metros de distância).</a:t>
            </a:r>
            <a:br>
              <a:rPr lang="en-US" sz="2799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7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940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610</Words>
  <Application>Microsoft Office PowerPoint</Application>
  <PresentationFormat>Personalizar</PresentationFormat>
  <Paragraphs>61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Office Theme</vt:lpstr>
      <vt:lpstr>Apresentação do PowerPoint</vt:lpstr>
      <vt:lpstr>11º ENCONTRO MUNDIAL DA DEFICIÊNCIA VISUAL De 01 a 05 de setembro de 2025 Local: Centro de Convenções Distrito Anhembi, São Paulo Orientações complementares para o pôster:    O layout do pôster apresentado Poster Template é uma sugestão, porém os itens abaixo devem ser respeitados:  - As fontes devem ter  tamanhos indicados no Modelo. - Dimensões do pôster: 0,90 m de largura e 1,20 m de altura (orientação retrato – vertical). - Margens de 2,5 cm (mínimo) em torno da área de apresentação. - O tamanho das letras/fontes deve ser  conforme indicado no Poster Template. - Cores contrastantes (figura-fundo) são obrigatórias. - Tipo de material do pôster: lona (fosca ou brilhosa), papel gráfico, papel couchê ou papel offset. - Mantenha o design relativamente simples e organizado. Do ponto de vista estético, o pôster precisa conter pouco texto e informações diretas. - Para que haja acessibilidade para as pessoas com deficiência visual, o conteúdo do pôster deverá ser acessado via QR Código, bem como a descrição dos elementos visuais (gráficos, fotografias, mapas, esquemas e outros) e de suas legendas. Além disso a dimensão desses elementos deve ser grande o suficiente para serem visualizados a uma distância de 2 m. - Inclua na parte superior do pôster: Centralizados e em negrito: Título; Autores, suas instituições (com cidade e país de origem) e contatos (e-mails); Palavras-chave (no mínimo 3 e no máximo 5). O tamanho da fonte do título/subtítulo deve ser grande (60) e para autores, instituições (36). - Os elementos do pôster podem ser dispostos de forma a destacar os pontos mais importantes: Introdução; Objetivo; Metodologia ou Descrição do desenvolvimento da prática (para relatos de experiência); Resultados; Conclusão ou Considerações Finais; Referências. Obs. O tamanho da fonte dos títulos de sessões devem ser 45 e dos textos, 40 (deve ser grande o suficiente para facilitar a leitura a 2 metros de distância).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Cabeçalho</dc:title>
  <cp:lastModifiedBy>Cecília Oka</cp:lastModifiedBy>
  <cp:revision>15</cp:revision>
  <dcterms:created xsi:type="dcterms:W3CDTF">2006-08-16T00:00:00Z</dcterms:created>
  <dcterms:modified xsi:type="dcterms:W3CDTF">2025-07-21T12:43:38Z</dcterms:modified>
  <dc:identifier>DAGqtioXtLc</dc:identifier>
</cp:coreProperties>
</file>